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78" r:id="rId2"/>
    <p:sldId id="280" r:id="rId3"/>
    <p:sldId id="256" r:id="rId4"/>
    <p:sldId id="257" r:id="rId5"/>
    <p:sldId id="262" r:id="rId6"/>
    <p:sldId id="281" r:id="rId7"/>
    <p:sldId id="263" r:id="rId8"/>
    <p:sldId id="258" r:id="rId9"/>
    <p:sldId id="279" r:id="rId10"/>
    <p:sldId id="259" r:id="rId11"/>
    <p:sldId id="264" r:id="rId12"/>
    <p:sldId id="265" r:id="rId13"/>
    <p:sldId id="260" r:id="rId14"/>
    <p:sldId id="282" r:id="rId15"/>
    <p:sldId id="266" r:id="rId16"/>
    <p:sldId id="267" r:id="rId17"/>
    <p:sldId id="276" r:id="rId18"/>
    <p:sldId id="277" r:id="rId19"/>
    <p:sldId id="272" r:id="rId20"/>
    <p:sldId id="273" r:id="rId21"/>
    <p:sldId id="274" r:id="rId22"/>
    <p:sldId id="275" r:id="rId23"/>
    <p:sldId id="269" r:id="rId24"/>
    <p:sldId id="261" r:id="rId25"/>
    <p:sldId id="270"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6" autoAdjust="0"/>
    <p:restoredTop sz="94660"/>
  </p:normalViewPr>
  <p:slideViewPr>
    <p:cSldViewPr>
      <p:cViewPr varScale="1">
        <p:scale>
          <a:sx n="94" d="100"/>
          <a:sy n="94" d="100"/>
        </p:scale>
        <p:origin x="-450"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EBEFDC18-672F-4639-B090-63A85AE011EE}" type="datetimeFigureOut">
              <a:rPr lang="en-US" smtClean="0"/>
              <a:t>4/28/2015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66178C2E-E3C8-4FE0-9148-A36E1DD79133}" type="slidenum">
              <a:rPr lang="en-US" smtClean="0"/>
              <a:t>‹#›</a:t>
            </a:fld>
            <a:endParaRPr lang="en-US"/>
          </a:p>
        </p:txBody>
      </p:sp>
      <p:sp>
        <p:nvSpPr>
          <p:cNvPr id="32" name="Rectangle 31"/>
          <p:cNvSpPr/>
          <p:nvPr/>
        </p:nvSpPr>
        <p:spPr>
          <a:xfrm>
            <a:off x="0" y="-1"/>
            <a:ext cx="365760" cy="5140842"/>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510358"/>
            <a:ext cx="45720"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510358"/>
            <a:ext cx="27432"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510358"/>
            <a:ext cx="9144"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510358"/>
            <a:ext cx="9144"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3257550"/>
            <a:ext cx="7772400" cy="1481328"/>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125980"/>
            <a:ext cx="7772400" cy="113157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3785546"/>
            <a:ext cx="73152" cy="126873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3597614"/>
            <a:ext cx="73152"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3478264"/>
            <a:ext cx="73152" cy="10287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3406919"/>
            <a:ext cx="73152" cy="5486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BEFDC18-672F-4639-B090-63A85AE011EE}" type="datetimeFigureOut">
              <a:rPr lang="en-US" smtClean="0"/>
              <a:t>4/28/2015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6178C2E-E3C8-4FE0-9148-A36E1DD7913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981200" cy="4388644"/>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05980"/>
            <a:ext cx="5867400" cy="438864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BEFDC18-672F-4639-B090-63A85AE011EE}" type="datetimeFigureOut">
              <a:rPr lang="en-US" smtClean="0"/>
              <a:t>4/28/2015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6178C2E-E3C8-4FE0-9148-A36E1DD7913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BEFDC18-672F-4639-B090-63A85AE011EE}" type="datetimeFigureOut">
              <a:rPr lang="en-US" smtClean="0"/>
              <a:t>4/28/2015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6178C2E-E3C8-4FE0-9148-A36E1DD7913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805416"/>
            <a:ext cx="4322136" cy="43434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4961499"/>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976478" y="964110"/>
            <a:ext cx="30861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32004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3200400"/>
            <a:ext cx="3200400" cy="85725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32004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4" y="3184923"/>
            <a:ext cx="2090737" cy="1958578"/>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3200400"/>
            <a:ext cx="1600200" cy="19431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028700"/>
            <a:ext cx="3200400" cy="21717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314450"/>
            <a:ext cx="3200400" cy="188595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3200400"/>
            <a:ext cx="4953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3200400"/>
            <a:ext cx="5334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1828800"/>
            <a:ext cx="5638800" cy="13716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1600200"/>
            <a:ext cx="5638800" cy="16002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3200400"/>
            <a:ext cx="1371600" cy="19431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013754"/>
            <a:ext cx="5718048" cy="733115"/>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BEFDC18-672F-4639-B090-63A85AE011EE}" type="datetimeFigureOut">
              <a:rPr lang="en-US" smtClean="0"/>
              <a:t>4/28/2015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6178C2E-E3C8-4FE0-9148-A36E1DD79133}" type="slidenum">
              <a:rPr lang="en-US" smtClean="0"/>
              <a:t>‹#›</a:t>
            </a:fld>
            <a:endParaRPr lang="en-US"/>
          </a:p>
        </p:txBody>
      </p:sp>
      <p:sp>
        <p:nvSpPr>
          <p:cNvPr id="7" name="Rectangle 6"/>
          <p:cNvSpPr/>
          <p:nvPr/>
        </p:nvSpPr>
        <p:spPr>
          <a:xfrm>
            <a:off x="363160" y="301698"/>
            <a:ext cx="8503920" cy="664699"/>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384048"/>
            <a:ext cx="8156448" cy="58293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510358"/>
            <a:ext cx="27432"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510358"/>
            <a:ext cx="27432"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510358"/>
            <a:ext cx="9144"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510358"/>
            <a:ext cx="9144"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510358"/>
            <a:ext cx="36576"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8229600" cy="6858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327876"/>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327876"/>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BEFDC18-672F-4639-B090-63A85AE011EE}" type="datetimeFigureOut">
              <a:rPr lang="en-US" smtClean="0"/>
              <a:t>4/28/2015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6178C2E-E3C8-4FE0-9148-A36E1DD7913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301699"/>
            <a:ext cx="8867080" cy="664699"/>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384048"/>
            <a:ext cx="7772400" cy="6858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57312"/>
            <a:ext cx="4040188" cy="47982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357312"/>
            <a:ext cx="4041775" cy="47982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44278"/>
            <a:ext cx="4040188" cy="2969514"/>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844278"/>
            <a:ext cx="4041775" cy="2969514"/>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BEFDC18-672F-4639-B090-63A85AE011EE}" type="datetimeFigureOut">
              <a:rPr lang="en-US" smtClean="0"/>
              <a:t>4/28/2015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6178C2E-E3C8-4FE0-9148-A36E1DD79133}" type="slidenum">
              <a:rPr lang="en-US" smtClean="0"/>
              <a:t>‹#›</a:t>
            </a:fld>
            <a:endParaRPr lang="en-US"/>
          </a:p>
        </p:txBody>
      </p:sp>
      <p:sp>
        <p:nvSpPr>
          <p:cNvPr id="16" name="Rectangle 15"/>
          <p:cNvSpPr/>
          <p:nvPr/>
        </p:nvSpPr>
        <p:spPr>
          <a:xfrm>
            <a:off x="87790" y="510358"/>
            <a:ext cx="45720"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510358"/>
            <a:ext cx="27432"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510358"/>
            <a:ext cx="9144"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510358"/>
            <a:ext cx="9144"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510358"/>
            <a:ext cx="27432"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510358"/>
            <a:ext cx="27432"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510358"/>
            <a:ext cx="9144"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510358"/>
            <a:ext cx="9144"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510358"/>
            <a:ext cx="36576"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384048"/>
            <a:ext cx="7772400" cy="6858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BEFDC18-672F-4639-B090-63A85AE011EE}" type="datetimeFigureOut">
              <a:rPr lang="en-US" smtClean="0"/>
              <a:t>4/28/2015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6178C2E-E3C8-4FE0-9148-A36E1DD7913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BEFDC18-672F-4639-B090-63A85AE011EE}" type="datetimeFigureOut">
              <a:rPr lang="en-US" smtClean="0"/>
              <a:t>4/28/2015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6178C2E-E3C8-4FE0-9148-A36E1DD7913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4787"/>
            <a:ext cx="8229600" cy="871538"/>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076325"/>
            <a:ext cx="2514600" cy="3429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076325"/>
            <a:ext cx="5486400"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BEFDC18-672F-4639-B090-63A85AE011EE}" type="datetimeFigureOut">
              <a:rPr lang="en-US" smtClean="0"/>
              <a:t>4/28/2015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6178C2E-E3C8-4FE0-9148-A36E1DD7913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408528"/>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413771"/>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31177" y="898342"/>
            <a:ext cx="99572"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330939"/>
            <a:ext cx="6858000" cy="526312"/>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420336"/>
            <a:ext cx="8778240" cy="3720108"/>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862608"/>
            <a:ext cx="6858000" cy="51435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83577" y="1012642"/>
            <a:ext cx="99572"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36684" y="1090014"/>
            <a:ext cx="99572"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41625"/>
            <a:ext cx="2133600" cy="273844"/>
          </a:xfrm>
        </p:spPr>
        <p:txBody>
          <a:bodyPr/>
          <a:lstStyle>
            <a:extLst/>
          </a:lstStyle>
          <a:p>
            <a:fld id="{EBEFDC18-672F-4639-B090-63A85AE011EE}" type="datetimeFigureOut">
              <a:rPr lang="en-US" smtClean="0"/>
              <a:t>4/28/2015</a:t>
            </a:fld>
            <a:endParaRPr lang="en-US"/>
          </a:p>
        </p:txBody>
      </p:sp>
      <p:sp>
        <p:nvSpPr>
          <p:cNvPr id="6" name="Footer Placeholder 5"/>
          <p:cNvSpPr>
            <a:spLocks noGrp="1"/>
          </p:cNvSpPr>
          <p:nvPr>
            <p:ph type="ftr" sz="quarter" idx="11"/>
          </p:nvPr>
        </p:nvSpPr>
        <p:spPr>
          <a:xfrm>
            <a:off x="914400" y="41625"/>
            <a:ext cx="5562600" cy="273844"/>
          </a:xfrm>
        </p:spPr>
        <p:txBody>
          <a:bodyPr/>
          <a:lstStyle>
            <a:extLst/>
          </a:lstStyle>
          <a:p>
            <a:endParaRPr lang="en-US"/>
          </a:p>
        </p:txBody>
      </p:sp>
      <p:sp>
        <p:nvSpPr>
          <p:cNvPr id="7" name="Slide Number Placeholder 6"/>
          <p:cNvSpPr>
            <a:spLocks noGrp="1"/>
          </p:cNvSpPr>
          <p:nvPr>
            <p:ph type="sldNum" sz="quarter" idx="12"/>
          </p:nvPr>
        </p:nvSpPr>
        <p:spPr>
          <a:xfrm>
            <a:off x="8610600" y="41625"/>
            <a:ext cx="457200" cy="273844"/>
          </a:xfrm>
        </p:spPr>
        <p:txBody>
          <a:bodyPr/>
          <a:lstStyle>
            <a:extLst/>
          </a:lstStyle>
          <a:p>
            <a:fld id="{66178C2E-E3C8-4FE0-9148-A36E1DD7913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5140842"/>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3785546"/>
            <a:ext cx="73152" cy="126873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3597614"/>
            <a:ext cx="73152"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3478264"/>
            <a:ext cx="73152" cy="10287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3406919"/>
            <a:ext cx="73152" cy="5486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510358"/>
            <a:ext cx="45720" cy="2743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510358"/>
            <a:ext cx="27432" cy="2743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510358"/>
            <a:ext cx="9144" cy="2743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510358"/>
            <a:ext cx="9144" cy="2743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384048"/>
            <a:ext cx="7772400" cy="6858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337670"/>
            <a:ext cx="7772400" cy="3429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4812507"/>
            <a:ext cx="2133600" cy="273844"/>
          </a:xfrm>
          <a:prstGeom prst="rect">
            <a:avLst/>
          </a:prstGeom>
        </p:spPr>
        <p:txBody>
          <a:bodyPr vert="horz" anchor="b"/>
          <a:lstStyle>
            <a:lvl1pPr algn="l" eaLnBrk="1" latinLnBrk="0" hangingPunct="1">
              <a:defRPr kumimoji="0" sz="1100">
                <a:solidFill>
                  <a:schemeClr val="tx2"/>
                </a:solidFill>
              </a:defRPr>
            </a:lvl1pPr>
            <a:extLst/>
          </a:lstStyle>
          <a:p>
            <a:fld id="{EBEFDC18-672F-4639-B090-63A85AE011EE}" type="datetimeFigureOut">
              <a:rPr lang="en-US" smtClean="0"/>
              <a:t>4/28/2015</a:t>
            </a:fld>
            <a:endParaRPr lang="en-US"/>
          </a:p>
        </p:txBody>
      </p:sp>
      <p:sp>
        <p:nvSpPr>
          <p:cNvPr id="3" name="Footer Placeholder 2"/>
          <p:cNvSpPr>
            <a:spLocks noGrp="1"/>
          </p:cNvSpPr>
          <p:nvPr>
            <p:ph type="ftr" sz="quarter" idx="3"/>
          </p:nvPr>
        </p:nvSpPr>
        <p:spPr>
          <a:xfrm>
            <a:off x="914400" y="4812507"/>
            <a:ext cx="5562600" cy="273844"/>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4812507"/>
            <a:ext cx="457200" cy="273844"/>
          </a:xfrm>
          <a:prstGeom prst="rect">
            <a:avLst/>
          </a:prstGeom>
        </p:spPr>
        <p:txBody>
          <a:bodyPr vert="horz" anchor="b"/>
          <a:lstStyle>
            <a:lvl1pPr algn="l" eaLnBrk="1" latinLnBrk="0" hangingPunct="1">
              <a:defRPr kumimoji="0" sz="1200">
                <a:solidFill>
                  <a:schemeClr val="tx2"/>
                </a:solidFill>
              </a:defRPr>
            </a:lvl1pPr>
            <a:extLst/>
          </a:lstStyle>
          <a:p>
            <a:fld id="{66178C2E-E3C8-4FE0-9148-A36E1DD7913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Video/Holocaust%20Survivor.mp4"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http://www.calvin.edu/academic/cas/gpa/images/giftpilz/scan3.jp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Video/Band%20of%20Brothers-%20Liberation%20of%20Concentration%20Camp.mp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upload.wikimedia.org/wikipedia/commons/e/e5/Stab-in-the-back_cartoon_1924.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Video/Holocaust%20Memorial%20Day%202013%20tutor%20movie%20final%20cut.mp4" TargetMode="External"/><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alvin.edu/academic/cas/gpa/images/giftpilz/scan3.jpg">
            <a:hlinkClick r:id="rId2" action="ppaction://hlinkfile"/>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319449" y="0"/>
            <a:ext cx="4191000" cy="397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71850"/>
            <a:ext cx="914400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2305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89"/>
            <a:ext cx="8229600" cy="731861"/>
          </a:xfrm>
        </p:spPr>
        <p:txBody>
          <a:bodyPr/>
          <a:lstStyle/>
          <a:p>
            <a:r>
              <a:rPr lang="en-US" dirty="0" smtClean="0"/>
              <a:t>3.  Ghettos</a:t>
            </a:r>
            <a:endParaRPr lang="en-US" dirty="0"/>
          </a:p>
        </p:txBody>
      </p:sp>
      <p:sp>
        <p:nvSpPr>
          <p:cNvPr id="3" name="Content Placeholder 2"/>
          <p:cNvSpPr>
            <a:spLocks noGrp="1"/>
          </p:cNvSpPr>
          <p:nvPr>
            <p:ph idx="1"/>
          </p:nvPr>
        </p:nvSpPr>
        <p:spPr>
          <a:xfrm>
            <a:off x="0" y="4007324"/>
            <a:ext cx="9144000" cy="1143000"/>
          </a:xfrm>
        </p:spPr>
        <p:txBody>
          <a:bodyPr>
            <a:normAutofit/>
          </a:bodyPr>
          <a:lstStyle/>
          <a:p>
            <a:pPr marL="514350" indent="-514350">
              <a:buAutoNum type="alphaLcPeriod"/>
            </a:pPr>
            <a:r>
              <a:rPr lang="en-US" dirty="0" smtClean="0"/>
              <a:t>On </a:t>
            </a:r>
            <a:r>
              <a:rPr lang="en-US" dirty="0" smtClean="0">
                <a:solidFill>
                  <a:srgbClr val="FFC000"/>
                </a:solidFill>
              </a:rPr>
              <a:t>November 9</a:t>
            </a:r>
            <a:r>
              <a:rPr lang="en-US" baseline="30000" dirty="0" smtClean="0">
                <a:solidFill>
                  <a:srgbClr val="FFC000"/>
                </a:solidFill>
              </a:rPr>
              <a:t>th</a:t>
            </a:r>
            <a:r>
              <a:rPr lang="en-US" dirty="0" smtClean="0">
                <a:solidFill>
                  <a:srgbClr val="FFC000"/>
                </a:solidFill>
              </a:rPr>
              <a:t>, 1938, 30,000 Jews were captured and taken to special parts of cities called Ghettos.</a:t>
            </a:r>
          </a:p>
          <a:p>
            <a:pPr marL="514350" indent="-514350">
              <a:buAutoNum type="alphaLcPeriod"/>
            </a:pPr>
            <a:endParaRPr lang="en-US" dirty="0" smtClean="0"/>
          </a:p>
          <a:p>
            <a:pPr marL="514350" indent="-514350">
              <a:buAutoNum type="alphaLcPeriod"/>
            </a:pPr>
            <a:endParaRPr lang="en-US" dirty="0"/>
          </a:p>
        </p:txBody>
      </p:sp>
      <p:pic>
        <p:nvPicPr>
          <p:cNvPr id="2050" name="Picture 2" descr="Germans pass by the broken shop window of a Jewish-owned business that was destroyed during Kristallnach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28650"/>
            <a:ext cx="6096000" cy="3265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169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77"/>
            <a:ext cx="8229600" cy="651272"/>
          </a:xfrm>
        </p:spPr>
        <p:txBody>
          <a:bodyPr>
            <a:normAutofit fontScale="90000"/>
          </a:bodyPr>
          <a:lstStyle/>
          <a:p>
            <a:r>
              <a:rPr lang="en-US" dirty="0" smtClean="0"/>
              <a:t>3.  Ghettos</a:t>
            </a:r>
            <a:endParaRPr lang="en-US" dirty="0"/>
          </a:p>
        </p:txBody>
      </p:sp>
      <p:sp>
        <p:nvSpPr>
          <p:cNvPr id="3" name="Content Placeholder 2"/>
          <p:cNvSpPr>
            <a:spLocks noGrp="1"/>
          </p:cNvSpPr>
          <p:nvPr>
            <p:ph idx="1"/>
          </p:nvPr>
        </p:nvSpPr>
        <p:spPr>
          <a:xfrm>
            <a:off x="228600" y="4307066"/>
            <a:ext cx="8763000" cy="628650"/>
          </a:xfrm>
        </p:spPr>
        <p:txBody>
          <a:bodyPr>
            <a:normAutofit/>
          </a:bodyPr>
          <a:lstStyle/>
          <a:p>
            <a:pPr marL="0" indent="0">
              <a:buNone/>
            </a:pPr>
            <a:r>
              <a:rPr lang="en-US" dirty="0" smtClean="0"/>
              <a:t>b. </a:t>
            </a:r>
            <a:r>
              <a:rPr lang="en-US" dirty="0">
                <a:solidFill>
                  <a:srgbClr val="FFC000"/>
                </a:solidFill>
              </a:rPr>
              <a:t>Meant to keep the </a:t>
            </a:r>
            <a:r>
              <a:rPr lang="en-US" dirty="0" smtClean="0">
                <a:solidFill>
                  <a:srgbClr val="FFC000"/>
                </a:solidFill>
              </a:rPr>
              <a:t>Jews </a:t>
            </a:r>
            <a:r>
              <a:rPr lang="en-US" dirty="0">
                <a:solidFill>
                  <a:srgbClr val="FFC000"/>
                </a:solidFill>
              </a:rPr>
              <a:t>in one place.</a:t>
            </a:r>
          </a:p>
          <a:p>
            <a:pPr marL="0" indent="0">
              <a:buNone/>
            </a:pPr>
            <a:endParaRPr lang="en-US" dirty="0"/>
          </a:p>
        </p:txBody>
      </p:sp>
      <p:pic>
        <p:nvPicPr>
          <p:cNvPr id="4" name="Picture 6" descr="http://www.jewishvirtuallibrary.org/jsource/images/Holocaust/Warsaw_ghet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28650"/>
            <a:ext cx="7848600" cy="359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04440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25"/>
            <a:ext cx="8229600" cy="708422"/>
          </a:xfrm>
        </p:spPr>
        <p:txBody>
          <a:bodyPr/>
          <a:lstStyle/>
          <a:p>
            <a:r>
              <a:rPr lang="en-US" dirty="0" smtClean="0"/>
              <a:t>3.  Ghettos</a:t>
            </a:r>
            <a:endParaRPr lang="en-US" dirty="0"/>
          </a:p>
        </p:txBody>
      </p:sp>
      <p:sp>
        <p:nvSpPr>
          <p:cNvPr id="3" name="Content Placeholder 2"/>
          <p:cNvSpPr>
            <a:spLocks noGrp="1"/>
          </p:cNvSpPr>
          <p:nvPr>
            <p:ph idx="1"/>
          </p:nvPr>
        </p:nvSpPr>
        <p:spPr>
          <a:xfrm>
            <a:off x="5687" y="1028700"/>
            <a:ext cx="3733800" cy="914400"/>
          </a:xfrm>
        </p:spPr>
        <p:txBody>
          <a:bodyPr>
            <a:normAutofit fontScale="92500" lnSpcReduction="20000"/>
          </a:bodyPr>
          <a:lstStyle/>
          <a:p>
            <a:pPr marL="0" indent="0">
              <a:buNone/>
            </a:pPr>
            <a:r>
              <a:rPr lang="en-US" dirty="0" smtClean="0"/>
              <a:t>c. </a:t>
            </a:r>
            <a:r>
              <a:rPr lang="en-US" dirty="0">
                <a:solidFill>
                  <a:srgbClr val="FFC000"/>
                </a:solidFill>
              </a:rPr>
              <a:t>Overcrowded and </a:t>
            </a:r>
            <a:r>
              <a:rPr lang="en-US" dirty="0" smtClean="0">
                <a:solidFill>
                  <a:srgbClr val="FFC000"/>
                </a:solidFill>
              </a:rPr>
              <a:t>  </a:t>
            </a:r>
          </a:p>
          <a:p>
            <a:pPr marL="0" indent="0">
              <a:buNone/>
            </a:pPr>
            <a:r>
              <a:rPr lang="en-US" dirty="0">
                <a:solidFill>
                  <a:srgbClr val="FFC000"/>
                </a:solidFill>
              </a:rPr>
              <a:t> </a:t>
            </a:r>
            <a:r>
              <a:rPr lang="en-US" dirty="0" smtClean="0">
                <a:solidFill>
                  <a:srgbClr val="FFC000"/>
                </a:solidFill>
              </a:rPr>
              <a:t>   full </a:t>
            </a:r>
            <a:r>
              <a:rPr lang="en-US" dirty="0">
                <a:solidFill>
                  <a:srgbClr val="FFC000"/>
                </a:solidFill>
              </a:rPr>
              <a:t>of disease.</a:t>
            </a:r>
          </a:p>
          <a:p>
            <a:pPr marL="0" indent="0">
              <a:buNone/>
            </a:pPr>
            <a:endParaRPr lang="en-US" dirty="0"/>
          </a:p>
        </p:txBody>
      </p:sp>
      <p:pic>
        <p:nvPicPr>
          <p:cNvPr id="4" name="Picture 5" descr="http://upload.wikimedia.org/wikipedia/en/3/3c/Childwarsawghet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800100"/>
            <a:ext cx="4800600" cy="389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27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6"/>
            <a:ext cx="8229600" cy="594122"/>
          </a:xfrm>
        </p:spPr>
        <p:txBody>
          <a:bodyPr>
            <a:normAutofit fontScale="90000"/>
          </a:bodyPr>
          <a:lstStyle/>
          <a:p>
            <a:r>
              <a:rPr lang="en-US" dirty="0" smtClean="0"/>
              <a:t>4.  Concentration Camps</a:t>
            </a:r>
            <a:endParaRPr lang="en-US" dirty="0"/>
          </a:p>
        </p:txBody>
      </p:sp>
      <p:sp>
        <p:nvSpPr>
          <p:cNvPr id="3" name="Content Placeholder 2"/>
          <p:cNvSpPr>
            <a:spLocks noGrp="1"/>
          </p:cNvSpPr>
          <p:nvPr>
            <p:ph idx="1"/>
          </p:nvPr>
        </p:nvSpPr>
        <p:spPr>
          <a:xfrm>
            <a:off x="0" y="4400550"/>
            <a:ext cx="9126940" cy="571500"/>
          </a:xfrm>
        </p:spPr>
        <p:txBody>
          <a:bodyPr>
            <a:normAutofit/>
          </a:bodyPr>
          <a:lstStyle/>
          <a:p>
            <a:pPr marL="514350" indent="-514350">
              <a:buAutoNum type="alphaLcPeriod"/>
            </a:pPr>
            <a:r>
              <a:rPr lang="en-US" dirty="0" smtClean="0">
                <a:solidFill>
                  <a:srgbClr val="FFC000"/>
                </a:solidFill>
              </a:rPr>
              <a:t>Sent from the Ghettos to Camps by cattle car.</a:t>
            </a:r>
          </a:p>
        </p:txBody>
      </p:sp>
      <p:pic>
        <p:nvPicPr>
          <p:cNvPr id="4" name="Picture 4" descr="7D9B5A19"/>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l="9384" r="1031"/>
          <a:stretch/>
        </p:blipFill>
        <p:spPr>
          <a:xfrm>
            <a:off x="1087119" y="685800"/>
            <a:ext cx="7061201" cy="3486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933036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7149"/>
            <a:ext cx="8610600" cy="5047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03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94122"/>
          </a:xfrm>
        </p:spPr>
        <p:txBody>
          <a:bodyPr>
            <a:normAutofit fontScale="90000"/>
          </a:bodyPr>
          <a:lstStyle/>
          <a:p>
            <a:r>
              <a:rPr lang="en-US" dirty="0" smtClean="0"/>
              <a:t>4.  Concentration Camps</a:t>
            </a:r>
            <a:endParaRPr lang="en-US" dirty="0"/>
          </a:p>
        </p:txBody>
      </p:sp>
      <p:sp>
        <p:nvSpPr>
          <p:cNvPr id="3" name="Content Placeholder 2"/>
          <p:cNvSpPr>
            <a:spLocks noGrp="1"/>
          </p:cNvSpPr>
          <p:nvPr>
            <p:ph idx="1"/>
          </p:nvPr>
        </p:nvSpPr>
        <p:spPr>
          <a:xfrm>
            <a:off x="5410200" y="1143000"/>
            <a:ext cx="3276600" cy="742950"/>
          </a:xfrm>
        </p:spPr>
        <p:txBody>
          <a:bodyPr>
            <a:normAutofit/>
          </a:bodyPr>
          <a:lstStyle/>
          <a:p>
            <a:pPr marL="0" indent="0">
              <a:buNone/>
            </a:pPr>
            <a:r>
              <a:rPr lang="en-US" dirty="0" smtClean="0"/>
              <a:t>b. </a:t>
            </a:r>
            <a:r>
              <a:rPr lang="en-US" dirty="0">
                <a:solidFill>
                  <a:srgbClr val="FFC000"/>
                </a:solidFill>
              </a:rPr>
              <a:t>Forced to work.</a:t>
            </a:r>
          </a:p>
          <a:p>
            <a:pPr marL="0" indent="0">
              <a:buNone/>
            </a:pPr>
            <a:endParaRPr lang="en-US" dirty="0"/>
          </a:p>
        </p:txBody>
      </p:sp>
      <p:pic>
        <p:nvPicPr>
          <p:cNvPr id="3074" name="Picture 2" descr="http://0.tqn.com/d/history1900s/1/0/L/6/flossenbur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54" y="1143000"/>
            <a:ext cx="5148649"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3790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77"/>
            <a:ext cx="8229600" cy="594122"/>
          </a:xfrm>
        </p:spPr>
        <p:txBody>
          <a:bodyPr>
            <a:normAutofit fontScale="90000"/>
          </a:bodyPr>
          <a:lstStyle/>
          <a:p>
            <a:r>
              <a:rPr lang="en-US" dirty="0" smtClean="0"/>
              <a:t>4.  Concentration Camps</a:t>
            </a:r>
            <a:endParaRPr lang="en-US" dirty="0"/>
          </a:p>
        </p:txBody>
      </p:sp>
      <p:sp>
        <p:nvSpPr>
          <p:cNvPr id="3" name="Content Placeholder 2"/>
          <p:cNvSpPr>
            <a:spLocks noGrp="1"/>
          </p:cNvSpPr>
          <p:nvPr>
            <p:ph idx="1"/>
          </p:nvPr>
        </p:nvSpPr>
        <p:spPr>
          <a:xfrm>
            <a:off x="26158" y="4400550"/>
            <a:ext cx="9117842" cy="571500"/>
          </a:xfrm>
        </p:spPr>
        <p:txBody>
          <a:bodyPr/>
          <a:lstStyle/>
          <a:p>
            <a:pPr marL="0" indent="0">
              <a:buNone/>
            </a:pPr>
            <a:r>
              <a:rPr lang="en-US" dirty="0" smtClean="0"/>
              <a:t>c. </a:t>
            </a:r>
            <a:r>
              <a:rPr lang="en-US" dirty="0">
                <a:solidFill>
                  <a:srgbClr val="FFC000"/>
                </a:solidFill>
              </a:rPr>
              <a:t>Those who couldn’t work were killed instantly.</a:t>
            </a:r>
          </a:p>
          <a:p>
            <a:pPr marL="0" indent="0">
              <a:buNone/>
            </a:pPr>
            <a:endParaRPr lang="en-US"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28650"/>
            <a:ext cx="6858000"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0735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jan27.org/wp-content/uploads/2014/01/ausch-gas-chamber_2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228600"/>
            <a:ext cx="7572375" cy="4257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4486275"/>
            <a:ext cx="7467600" cy="769441"/>
          </a:xfrm>
          <a:prstGeom prst="rect">
            <a:avLst/>
          </a:prstGeom>
          <a:noFill/>
        </p:spPr>
        <p:txBody>
          <a:bodyPr wrap="square" rtlCol="0">
            <a:spAutoFit/>
          </a:bodyPr>
          <a:lstStyle/>
          <a:p>
            <a:r>
              <a:rPr lang="en-US" sz="4400" dirty="0" smtClean="0"/>
              <a:t>The Gas Chamber at Auschwitz</a:t>
            </a:r>
            <a:endParaRPr lang="en-US" sz="4400" dirty="0"/>
          </a:p>
        </p:txBody>
      </p:sp>
    </p:spTree>
    <p:extLst>
      <p:ext uri="{BB962C8B-B14F-4D97-AF65-F5344CB8AC3E}">
        <p14:creationId xmlns:p14="http://schemas.microsoft.com/office/powerpoint/2010/main" val="31475520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crapbookpages.com/Poland/Auschwitz/Auschwitz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6714"/>
            <a:ext cx="8229600" cy="4200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4347239"/>
            <a:ext cx="8229600" cy="584775"/>
          </a:xfrm>
          <a:prstGeom prst="rect">
            <a:avLst/>
          </a:prstGeom>
          <a:noFill/>
        </p:spPr>
        <p:txBody>
          <a:bodyPr wrap="square" rtlCol="0">
            <a:spAutoFit/>
          </a:bodyPr>
          <a:lstStyle/>
          <a:p>
            <a:r>
              <a:rPr lang="en-US" sz="3200" dirty="0" smtClean="0"/>
              <a:t>The ovens used to burn the bodies at Auschwitz </a:t>
            </a:r>
            <a:endParaRPr lang="en-US" sz="3200" dirty="0"/>
          </a:p>
        </p:txBody>
      </p:sp>
    </p:spTree>
    <p:extLst>
      <p:ext uri="{BB962C8B-B14F-4D97-AF65-F5344CB8AC3E}">
        <p14:creationId xmlns:p14="http://schemas.microsoft.com/office/powerpoint/2010/main" val="17750596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2" descr="http://trina.blogdumps.net/files/2009/06/glas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4293"/>
            <a:ext cx="8382000" cy="459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1"/>
          <p:cNvSpPr txBox="1">
            <a:spLocks noChangeArrowheads="1"/>
          </p:cNvSpPr>
          <p:nvPr/>
        </p:nvSpPr>
        <p:spPr bwMode="auto">
          <a:xfrm>
            <a:off x="1143000" y="4693085"/>
            <a:ext cx="7151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800" b="1" dirty="0"/>
              <a:t>Eyeglasses taken from prisoners at the Dachau camp</a:t>
            </a:r>
          </a:p>
        </p:txBody>
      </p:sp>
    </p:spTree>
    <p:extLst>
      <p:ext uri="{BB962C8B-B14F-4D97-AF65-F5344CB8AC3E}">
        <p14:creationId xmlns:p14="http://schemas.microsoft.com/office/powerpoint/2010/main" val="31881840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85800"/>
          </a:xfrm>
        </p:spPr>
        <p:txBody>
          <a:bodyPr/>
          <a:lstStyle/>
          <a:p>
            <a:pPr algn="ctr"/>
            <a:r>
              <a:rPr lang="en-US" dirty="0" smtClean="0"/>
              <a:t>Due Dates</a:t>
            </a:r>
            <a:endParaRPr lang="en-US" dirty="0"/>
          </a:p>
        </p:txBody>
      </p:sp>
      <p:sp>
        <p:nvSpPr>
          <p:cNvPr id="3" name="Content Placeholder 2"/>
          <p:cNvSpPr>
            <a:spLocks noGrp="1"/>
          </p:cNvSpPr>
          <p:nvPr>
            <p:ph idx="1"/>
          </p:nvPr>
        </p:nvSpPr>
        <p:spPr>
          <a:xfrm>
            <a:off x="152400" y="742950"/>
            <a:ext cx="8915400" cy="4286250"/>
          </a:xfrm>
        </p:spPr>
        <p:txBody>
          <a:bodyPr>
            <a:normAutofit/>
          </a:bodyPr>
          <a:lstStyle/>
          <a:p>
            <a:pPr marL="68580" indent="0">
              <a:buNone/>
            </a:pPr>
            <a:r>
              <a:rPr lang="en-US" sz="4000" b="1" u="sng" dirty="0" smtClean="0"/>
              <a:t>Thursday, 4/30</a:t>
            </a:r>
          </a:p>
          <a:p>
            <a:pPr marL="68580" indent="0">
              <a:buNone/>
            </a:pPr>
            <a:r>
              <a:rPr lang="en-US" sz="4000" dirty="0" smtClean="0"/>
              <a:t>*World War II Test (Orange Notes)</a:t>
            </a:r>
          </a:p>
          <a:p>
            <a:pPr marL="68580" indent="0">
              <a:buNone/>
            </a:pPr>
            <a:r>
              <a:rPr lang="en-US" sz="4000" dirty="0" smtClean="0"/>
              <a:t>*Warm-Ups</a:t>
            </a:r>
          </a:p>
          <a:p>
            <a:pPr marL="68580" indent="0">
              <a:buNone/>
            </a:pPr>
            <a:r>
              <a:rPr lang="en-US" sz="4000" dirty="0" smtClean="0"/>
              <a:t>*Optional Extra Credit Worksheet</a:t>
            </a:r>
            <a:endParaRPr lang="en-US" sz="4000" dirty="0"/>
          </a:p>
        </p:txBody>
      </p:sp>
    </p:spTree>
    <p:extLst>
      <p:ext uri="{BB962C8B-B14F-4D97-AF65-F5344CB8AC3E}">
        <p14:creationId xmlns:p14="http://schemas.microsoft.com/office/powerpoint/2010/main" val="42129964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 descr="http://www.history.com/images/media/slideshow/remembering-the-holocaust/wedding-rings-holocau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163773"/>
            <a:ext cx="8534400" cy="435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2"/>
          <p:cNvSpPr txBox="1">
            <a:spLocks noChangeArrowheads="1"/>
          </p:cNvSpPr>
          <p:nvPr/>
        </p:nvSpPr>
        <p:spPr bwMode="auto">
          <a:xfrm>
            <a:off x="762000" y="4526022"/>
            <a:ext cx="784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800" b="1" dirty="0"/>
              <a:t>Wedding rings taken from victims at Auschwitz</a:t>
            </a:r>
          </a:p>
        </p:txBody>
      </p:sp>
    </p:spTree>
    <p:extLst>
      <p:ext uri="{BB962C8B-B14F-4D97-AF65-F5344CB8AC3E}">
        <p14:creationId xmlns:p14="http://schemas.microsoft.com/office/powerpoint/2010/main" val="14251134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4" descr="http://www.holocaustresearchproject.org/othercamps/images/Auschwitzha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624" y="57150"/>
            <a:ext cx="8534400" cy="440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1"/>
          <p:cNvSpPr txBox="1">
            <a:spLocks noChangeArrowheads="1"/>
          </p:cNvSpPr>
          <p:nvPr/>
        </p:nvSpPr>
        <p:spPr bwMode="auto">
          <a:xfrm>
            <a:off x="800100" y="4565174"/>
            <a:ext cx="7543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dirty="0"/>
              <a:t>Some of the 7 tons of hair from prisoners at Auschwitz that was used for mattresses and pillows across Germany.</a:t>
            </a:r>
          </a:p>
        </p:txBody>
      </p:sp>
    </p:spTree>
    <p:extLst>
      <p:ext uri="{BB962C8B-B14F-4D97-AF65-F5344CB8AC3E}">
        <p14:creationId xmlns:p14="http://schemas.microsoft.com/office/powerpoint/2010/main" val="36637909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4" descr="http://espressostalinist.files.wordpress.com/2011/08/teeth.jpg?w=500&amp;amp;h=3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060" y="1120982"/>
            <a:ext cx="4381500" cy="285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6" descr="http://farm2.staticflickr.com/1333/727383219_8c570f9f9a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39908"/>
            <a:ext cx="4191000" cy="285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1"/>
          <p:cNvSpPr txBox="1">
            <a:spLocks noChangeArrowheads="1"/>
          </p:cNvSpPr>
          <p:nvPr/>
        </p:nvSpPr>
        <p:spPr bwMode="auto">
          <a:xfrm>
            <a:off x="152400" y="4000500"/>
            <a:ext cx="419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800"/>
              <a:t>Shoes</a:t>
            </a:r>
          </a:p>
        </p:txBody>
      </p:sp>
      <p:sp>
        <p:nvSpPr>
          <p:cNvPr id="27653" name="TextBox 2"/>
          <p:cNvSpPr txBox="1">
            <a:spLocks noChangeArrowheads="1"/>
          </p:cNvSpPr>
          <p:nvPr/>
        </p:nvSpPr>
        <p:spPr bwMode="auto">
          <a:xfrm>
            <a:off x="4589060" y="4000500"/>
            <a:ext cx="4381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800" dirty="0"/>
              <a:t>Gold Teeth and Fillings</a:t>
            </a:r>
          </a:p>
        </p:txBody>
      </p:sp>
    </p:spTree>
    <p:extLst>
      <p:ext uri="{BB962C8B-B14F-4D97-AF65-F5344CB8AC3E}">
        <p14:creationId xmlns:p14="http://schemas.microsoft.com/office/powerpoint/2010/main" val="23893761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41"/>
            <a:ext cx="8229600" cy="594122"/>
          </a:xfrm>
        </p:spPr>
        <p:txBody>
          <a:bodyPr>
            <a:normAutofit fontScale="90000"/>
          </a:bodyPr>
          <a:lstStyle/>
          <a:p>
            <a:r>
              <a:rPr lang="en-US" dirty="0" smtClean="0"/>
              <a:t>4.  Concentration Camps</a:t>
            </a:r>
            <a:endParaRPr lang="en-US" dirty="0"/>
          </a:p>
        </p:txBody>
      </p:sp>
      <p:sp>
        <p:nvSpPr>
          <p:cNvPr id="3" name="Content Placeholder 2"/>
          <p:cNvSpPr>
            <a:spLocks noGrp="1"/>
          </p:cNvSpPr>
          <p:nvPr>
            <p:ph idx="1"/>
          </p:nvPr>
        </p:nvSpPr>
        <p:spPr>
          <a:xfrm>
            <a:off x="0" y="4057650"/>
            <a:ext cx="9144000" cy="1028700"/>
          </a:xfrm>
        </p:spPr>
        <p:txBody>
          <a:bodyPr>
            <a:normAutofit lnSpcReduction="10000"/>
          </a:bodyPr>
          <a:lstStyle/>
          <a:p>
            <a:pPr marL="0" indent="0">
              <a:buNone/>
            </a:pPr>
            <a:r>
              <a:rPr lang="en-US" dirty="0"/>
              <a:t>d</a:t>
            </a:r>
            <a:r>
              <a:rPr lang="en-US" dirty="0" smtClean="0"/>
              <a:t>. </a:t>
            </a:r>
            <a:r>
              <a:rPr lang="en-US" dirty="0">
                <a:solidFill>
                  <a:srgbClr val="FFC000"/>
                </a:solidFill>
              </a:rPr>
              <a:t>Auschwitz was the biggest.  1,100,000 people </a:t>
            </a:r>
            <a:r>
              <a:rPr lang="en-US" dirty="0" smtClean="0">
                <a:solidFill>
                  <a:srgbClr val="FFC000"/>
                </a:solidFill>
              </a:rPr>
              <a:t>   </a:t>
            </a:r>
          </a:p>
          <a:p>
            <a:pPr marL="0" indent="0">
              <a:buNone/>
            </a:pPr>
            <a:r>
              <a:rPr lang="en-US" dirty="0">
                <a:solidFill>
                  <a:srgbClr val="FFC000"/>
                </a:solidFill>
              </a:rPr>
              <a:t> </a:t>
            </a:r>
            <a:r>
              <a:rPr lang="en-US" dirty="0" smtClean="0">
                <a:solidFill>
                  <a:srgbClr val="FFC000"/>
                </a:solidFill>
              </a:rPr>
              <a:t>   were </a:t>
            </a:r>
            <a:r>
              <a:rPr lang="en-US" dirty="0">
                <a:solidFill>
                  <a:srgbClr val="FFC000"/>
                </a:solidFill>
              </a:rPr>
              <a:t>murdered here.</a:t>
            </a:r>
          </a:p>
          <a:p>
            <a:pPr marL="0" indent="0">
              <a:buNone/>
            </a:pPr>
            <a:endParaRPr lang="en-US" dirty="0"/>
          </a:p>
        </p:txBody>
      </p:sp>
      <p:pic>
        <p:nvPicPr>
          <p:cNvPr id="4" name="Picture 2" descr="H:\My Documents\J.  WORLD WAR II\Lessons\Holocaust\Pictures\auschwitz_II_birkenau_main-gateway-2_b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10791"/>
            <a:ext cx="8001000" cy="346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52466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89"/>
            <a:ext cx="8229600" cy="597089"/>
          </a:xfrm>
        </p:spPr>
        <p:txBody>
          <a:bodyPr>
            <a:normAutofit fontScale="90000"/>
          </a:bodyPr>
          <a:lstStyle/>
          <a:p>
            <a:r>
              <a:rPr lang="en-US" dirty="0" smtClean="0"/>
              <a:t>5.  Liberation</a:t>
            </a:r>
            <a:endParaRPr lang="en-US" dirty="0"/>
          </a:p>
        </p:txBody>
      </p:sp>
      <p:sp>
        <p:nvSpPr>
          <p:cNvPr id="3" name="Content Placeholder 2"/>
          <p:cNvSpPr>
            <a:spLocks noGrp="1"/>
          </p:cNvSpPr>
          <p:nvPr>
            <p:ph idx="1"/>
          </p:nvPr>
        </p:nvSpPr>
        <p:spPr>
          <a:xfrm>
            <a:off x="1" y="617561"/>
            <a:ext cx="4189413" cy="1725590"/>
          </a:xfrm>
        </p:spPr>
        <p:txBody>
          <a:bodyPr>
            <a:normAutofit fontScale="92500" lnSpcReduction="10000"/>
          </a:bodyPr>
          <a:lstStyle/>
          <a:p>
            <a:pPr marL="514350" indent="-514350">
              <a:buAutoNum type="alphaLcPeriod"/>
            </a:pPr>
            <a:r>
              <a:rPr lang="en-US" dirty="0" smtClean="0">
                <a:solidFill>
                  <a:srgbClr val="FFC000"/>
                </a:solidFill>
              </a:rPr>
              <a:t>On April 11</a:t>
            </a:r>
            <a:r>
              <a:rPr lang="en-US" baseline="30000" dirty="0" smtClean="0">
                <a:solidFill>
                  <a:srgbClr val="FFC000"/>
                </a:solidFill>
              </a:rPr>
              <a:t>th</a:t>
            </a:r>
            <a:r>
              <a:rPr lang="en-US" dirty="0" smtClean="0">
                <a:solidFill>
                  <a:srgbClr val="FFC000"/>
                </a:solidFill>
              </a:rPr>
              <a:t>, 1945 the American Army liberated the Buchenwald camp.</a:t>
            </a:r>
          </a:p>
        </p:txBody>
      </p:sp>
      <p:pic>
        <p:nvPicPr>
          <p:cNvPr id="4" name="Picture 2" descr="http://med-dept.com/images/ack.jpg">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413" y="628650"/>
            <a:ext cx="4762500"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4017963" y="4529733"/>
            <a:ext cx="510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600" b="1" dirty="0"/>
              <a:t>American doctors treat a liberated prisoner.</a:t>
            </a:r>
          </a:p>
        </p:txBody>
      </p:sp>
    </p:spTree>
    <p:extLst>
      <p:ext uri="{BB962C8B-B14F-4D97-AF65-F5344CB8AC3E}">
        <p14:creationId xmlns:p14="http://schemas.microsoft.com/office/powerpoint/2010/main" val="40856707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79822"/>
          </a:xfrm>
        </p:spPr>
        <p:txBody>
          <a:bodyPr>
            <a:normAutofit fontScale="90000"/>
          </a:bodyPr>
          <a:lstStyle/>
          <a:p>
            <a:r>
              <a:rPr lang="en-US" dirty="0" smtClean="0"/>
              <a:t>5.  Liberation</a:t>
            </a:r>
            <a:endParaRPr lang="en-US" dirty="0"/>
          </a:p>
        </p:txBody>
      </p:sp>
      <p:sp>
        <p:nvSpPr>
          <p:cNvPr id="3" name="Content Placeholder 2"/>
          <p:cNvSpPr>
            <a:spLocks noGrp="1"/>
          </p:cNvSpPr>
          <p:nvPr>
            <p:ph idx="1"/>
          </p:nvPr>
        </p:nvSpPr>
        <p:spPr>
          <a:xfrm>
            <a:off x="17060" y="3543300"/>
            <a:ext cx="9126940" cy="1592523"/>
          </a:xfrm>
        </p:spPr>
        <p:txBody>
          <a:bodyPr>
            <a:normAutofit fontScale="77500" lnSpcReduction="20000"/>
          </a:bodyPr>
          <a:lstStyle/>
          <a:p>
            <a:pPr marL="0" indent="0">
              <a:buNone/>
            </a:pPr>
            <a:r>
              <a:rPr lang="en-US" dirty="0" smtClean="0"/>
              <a:t>b. </a:t>
            </a:r>
            <a:r>
              <a:rPr lang="en-US" dirty="0">
                <a:solidFill>
                  <a:srgbClr val="FFC000"/>
                </a:solidFill>
              </a:rPr>
              <a:t>Between 6 and 7 million Jews were murdered </a:t>
            </a:r>
            <a:r>
              <a:rPr lang="en-US" dirty="0" smtClean="0"/>
              <a:t>      </a:t>
            </a:r>
          </a:p>
          <a:p>
            <a:pPr marL="0" indent="0">
              <a:buNone/>
            </a:pPr>
            <a:r>
              <a:rPr lang="en-US" dirty="0"/>
              <a:t> </a:t>
            </a:r>
            <a:r>
              <a:rPr lang="en-US" dirty="0" smtClean="0"/>
              <a:t>   in </a:t>
            </a:r>
            <a:r>
              <a:rPr lang="en-US" dirty="0"/>
              <a:t>the camps</a:t>
            </a:r>
            <a:r>
              <a:rPr lang="en-US" dirty="0" smtClean="0"/>
              <a:t>.</a:t>
            </a:r>
          </a:p>
          <a:p>
            <a:pPr marL="0" indent="0">
              <a:buNone/>
            </a:pPr>
            <a:r>
              <a:rPr lang="en-US" dirty="0" smtClean="0"/>
              <a:t>c. </a:t>
            </a:r>
            <a:r>
              <a:rPr lang="en-US" dirty="0">
                <a:solidFill>
                  <a:srgbClr val="FFC000"/>
                </a:solidFill>
              </a:rPr>
              <a:t>7-8 million non-Jews were murdered</a:t>
            </a:r>
            <a:r>
              <a:rPr lang="en-US" dirty="0"/>
              <a:t> in the </a:t>
            </a:r>
            <a:r>
              <a:rPr lang="en-US" dirty="0" smtClean="0"/>
              <a:t>    </a:t>
            </a:r>
          </a:p>
          <a:p>
            <a:pPr marL="0" indent="0">
              <a:buNone/>
            </a:pPr>
            <a:r>
              <a:rPr lang="en-US" dirty="0"/>
              <a:t> </a:t>
            </a:r>
            <a:r>
              <a:rPr lang="en-US" dirty="0" smtClean="0"/>
              <a:t>   camps.</a:t>
            </a:r>
            <a:endParaRPr lang="en-US" dirty="0"/>
          </a:p>
          <a:p>
            <a:pPr marL="0" indent="0">
              <a:buNone/>
            </a:pPr>
            <a:endParaRPr lang="en-US" dirty="0"/>
          </a:p>
        </p:txBody>
      </p:sp>
      <p:pic>
        <p:nvPicPr>
          <p:cNvPr id="4" name="Picture 4" descr="567839D"/>
          <p:cNvPicPr>
            <a:picLocks noChangeAspect="1" noChangeArrowheads="1"/>
          </p:cNvPicPr>
          <p:nvPr/>
        </p:nvPicPr>
        <p:blipFill>
          <a:blip r:embed="rId2">
            <a:extLst>
              <a:ext uri="{28A0092B-C50C-407E-A947-70E740481C1C}">
                <a14:useLocalDpi xmlns:a14="http://schemas.microsoft.com/office/drawing/2010/main" val="0"/>
              </a:ext>
            </a:extLst>
          </a:blip>
          <a:srcRect l="2325" t="2553" r="2325"/>
          <a:stretch>
            <a:fillRect/>
          </a:stretch>
        </p:blipFill>
        <p:spPr bwMode="auto">
          <a:xfrm>
            <a:off x="1905000" y="514350"/>
            <a:ext cx="5176806"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32776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Holocaust</a:t>
            </a:r>
            <a:endParaRPr lang="en-US" dirty="0"/>
          </a:p>
        </p:txBody>
      </p:sp>
    </p:spTree>
    <p:extLst>
      <p:ext uri="{BB962C8B-B14F-4D97-AF65-F5344CB8AC3E}">
        <p14:creationId xmlns:p14="http://schemas.microsoft.com/office/powerpoint/2010/main" val="19169174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6972"/>
          </a:xfrm>
        </p:spPr>
        <p:txBody>
          <a:bodyPr>
            <a:normAutofit fontScale="90000"/>
          </a:bodyPr>
          <a:lstStyle/>
          <a:p>
            <a:r>
              <a:rPr lang="en-US" dirty="0" smtClean="0"/>
              <a:t>1.  History</a:t>
            </a:r>
            <a:endParaRPr lang="en-US" dirty="0"/>
          </a:p>
        </p:txBody>
      </p:sp>
      <p:sp>
        <p:nvSpPr>
          <p:cNvPr id="3" name="Content Placeholder 2"/>
          <p:cNvSpPr>
            <a:spLocks noGrp="1"/>
          </p:cNvSpPr>
          <p:nvPr>
            <p:ph idx="1"/>
          </p:nvPr>
        </p:nvSpPr>
        <p:spPr>
          <a:xfrm>
            <a:off x="0" y="4229100"/>
            <a:ext cx="9144000" cy="857250"/>
          </a:xfrm>
        </p:spPr>
        <p:txBody>
          <a:bodyPr>
            <a:normAutofit fontScale="92500" lnSpcReduction="20000"/>
          </a:bodyPr>
          <a:lstStyle/>
          <a:p>
            <a:pPr marL="514350" indent="-514350">
              <a:buAutoNum type="alphaLcPeriod"/>
            </a:pPr>
            <a:r>
              <a:rPr lang="en-US" dirty="0" smtClean="0">
                <a:solidFill>
                  <a:srgbClr val="FFC000"/>
                </a:solidFill>
              </a:rPr>
              <a:t>The Nazis blamed the Jews for the Great Depression and Germany’s loss in World War One.</a:t>
            </a:r>
          </a:p>
        </p:txBody>
      </p:sp>
      <p:pic>
        <p:nvPicPr>
          <p:cNvPr id="1028" name="Picture 4" descr="File:Stab-in-the-back cartoon 192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71500"/>
            <a:ext cx="7315200"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2783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0" y="0"/>
            <a:ext cx="4038600" cy="536972"/>
          </a:xfrm>
        </p:spPr>
        <p:txBody>
          <a:bodyPr>
            <a:normAutofit fontScale="90000"/>
          </a:bodyPr>
          <a:lstStyle/>
          <a:p>
            <a:r>
              <a:rPr lang="en-US" dirty="0" smtClean="0"/>
              <a:t>1.  History</a:t>
            </a:r>
            <a:endParaRPr lang="en-US" dirty="0"/>
          </a:p>
        </p:txBody>
      </p:sp>
      <p:sp>
        <p:nvSpPr>
          <p:cNvPr id="3" name="Content Placeholder 2"/>
          <p:cNvSpPr>
            <a:spLocks noGrp="1"/>
          </p:cNvSpPr>
          <p:nvPr>
            <p:ph idx="1"/>
          </p:nvPr>
        </p:nvSpPr>
        <p:spPr>
          <a:xfrm>
            <a:off x="4495800" y="887105"/>
            <a:ext cx="4114800" cy="2343150"/>
          </a:xfrm>
        </p:spPr>
        <p:txBody>
          <a:bodyPr>
            <a:normAutofit fontScale="92500" lnSpcReduction="20000"/>
          </a:bodyPr>
          <a:lstStyle/>
          <a:p>
            <a:pPr marL="0" indent="0">
              <a:buNone/>
            </a:pPr>
            <a:r>
              <a:rPr lang="en-US" dirty="0" smtClean="0"/>
              <a:t>b. </a:t>
            </a:r>
            <a:r>
              <a:rPr lang="en-US" dirty="0">
                <a:solidFill>
                  <a:srgbClr val="FFC000"/>
                </a:solidFill>
              </a:rPr>
              <a:t>Hitler wrote of his  </a:t>
            </a:r>
            <a:r>
              <a:rPr lang="en-US" dirty="0" smtClean="0">
                <a:solidFill>
                  <a:srgbClr val="FFC000"/>
                </a:solidFill>
              </a:rPr>
              <a:t>  </a:t>
            </a:r>
          </a:p>
          <a:p>
            <a:pPr marL="0" indent="0">
              <a:buNone/>
            </a:pPr>
            <a:r>
              <a:rPr lang="en-US" dirty="0">
                <a:solidFill>
                  <a:srgbClr val="FFC000"/>
                </a:solidFill>
              </a:rPr>
              <a:t> </a:t>
            </a:r>
            <a:r>
              <a:rPr lang="en-US" dirty="0" smtClean="0">
                <a:solidFill>
                  <a:srgbClr val="FFC000"/>
                </a:solidFill>
              </a:rPr>
              <a:t>   hatred </a:t>
            </a:r>
            <a:r>
              <a:rPr lang="en-US" dirty="0">
                <a:solidFill>
                  <a:srgbClr val="FFC000"/>
                </a:solidFill>
              </a:rPr>
              <a:t>of the Jews </a:t>
            </a:r>
            <a:r>
              <a:rPr lang="en-US" dirty="0" smtClean="0">
                <a:solidFill>
                  <a:srgbClr val="FFC000"/>
                </a:solidFill>
              </a:rPr>
              <a:t>    </a:t>
            </a:r>
          </a:p>
          <a:p>
            <a:pPr marL="0" indent="0">
              <a:buNone/>
            </a:pPr>
            <a:r>
              <a:rPr lang="en-US" dirty="0">
                <a:solidFill>
                  <a:srgbClr val="FFC000"/>
                </a:solidFill>
              </a:rPr>
              <a:t> </a:t>
            </a:r>
            <a:r>
              <a:rPr lang="en-US" dirty="0" smtClean="0">
                <a:solidFill>
                  <a:srgbClr val="FFC000"/>
                </a:solidFill>
              </a:rPr>
              <a:t>   in </a:t>
            </a:r>
            <a:r>
              <a:rPr lang="en-US" dirty="0">
                <a:solidFill>
                  <a:srgbClr val="FFC000"/>
                </a:solidFill>
              </a:rPr>
              <a:t>his </a:t>
            </a:r>
            <a:r>
              <a:rPr lang="en-US" dirty="0" smtClean="0">
                <a:solidFill>
                  <a:srgbClr val="FFC000"/>
                </a:solidFill>
              </a:rPr>
              <a:t>autobiography    </a:t>
            </a:r>
          </a:p>
          <a:p>
            <a:pPr marL="0" indent="0">
              <a:buNone/>
            </a:pPr>
            <a:r>
              <a:rPr lang="en-US" dirty="0">
                <a:solidFill>
                  <a:srgbClr val="FFC000"/>
                </a:solidFill>
              </a:rPr>
              <a:t> </a:t>
            </a:r>
            <a:r>
              <a:rPr lang="en-US" dirty="0" smtClean="0">
                <a:solidFill>
                  <a:srgbClr val="FFC000"/>
                </a:solidFill>
              </a:rPr>
              <a:t>   Mein </a:t>
            </a:r>
            <a:r>
              <a:rPr lang="en-US" dirty="0" err="1">
                <a:solidFill>
                  <a:srgbClr val="FFC000"/>
                </a:solidFill>
              </a:rPr>
              <a:t>Kamph</a:t>
            </a:r>
            <a:r>
              <a:rPr lang="en-US" dirty="0"/>
              <a:t> (My </a:t>
            </a:r>
            <a:r>
              <a:rPr lang="en-US" dirty="0" smtClean="0"/>
              <a:t>   </a:t>
            </a:r>
          </a:p>
          <a:p>
            <a:pPr marL="0" indent="0">
              <a:buNone/>
            </a:pPr>
            <a:r>
              <a:rPr lang="en-US" dirty="0"/>
              <a:t> </a:t>
            </a:r>
            <a:r>
              <a:rPr lang="en-US" dirty="0" smtClean="0"/>
              <a:t>   Struggle</a:t>
            </a:r>
            <a:r>
              <a:rPr lang="en-US" dirty="0"/>
              <a:t>).</a:t>
            </a:r>
          </a:p>
          <a:p>
            <a:pPr marL="0" indent="0">
              <a:buNone/>
            </a:pPr>
            <a:endParaRPr lang="en-US" dirty="0"/>
          </a:p>
        </p:txBody>
      </p:sp>
      <p:pic>
        <p:nvPicPr>
          <p:cNvPr id="2050" name="Picture 2" descr="http://www.independent.co.uk/incoming/article7679193.ece/ALTERNATES/w620/v2-pg-36-mein-kampf-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71550"/>
            <a:ext cx="3581400" cy="3585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4735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7150"/>
            <a:ext cx="8382000" cy="503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891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51272"/>
          </a:xfrm>
        </p:spPr>
        <p:txBody>
          <a:bodyPr>
            <a:normAutofit fontScale="90000"/>
          </a:bodyPr>
          <a:lstStyle/>
          <a:p>
            <a:r>
              <a:rPr lang="en-US" dirty="0" smtClean="0"/>
              <a:t>2.  1933-1938</a:t>
            </a:r>
            <a:endParaRPr lang="en-US" dirty="0"/>
          </a:p>
        </p:txBody>
      </p:sp>
      <p:sp>
        <p:nvSpPr>
          <p:cNvPr id="3" name="Content Placeholder 2"/>
          <p:cNvSpPr>
            <a:spLocks noGrp="1"/>
          </p:cNvSpPr>
          <p:nvPr>
            <p:ph idx="1"/>
          </p:nvPr>
        </p:nvSpPr>
        <p:spPr>
          <a:xfrm>
            <a:off x="0" y="3714750"/>
            <a:ext cx="9144000" cy="1314450"/>
          </a:xfrm>
        </p:spPr>
        <p:txBody>
          <a:bodyPr>
            <a:normAutofit fontScale="92500" lnSpcReduction="20000"/>
          </a:bodyPr>
          <a:lstStyle/>
          <a:p>
            <a:pPr marL="0" indent="0">
              <a:buNone/>
            </a:pPr>
            <a:r>
              <a:rPr lang="en-US" dirty="0"/>
              <a:t>a</a:t>
            </a:r>
            <a:r>
              <a:rPr lang="en-US" dirty="0" smtClean="0"/>
              <a:t>. </a:t>
            </a:r>
            <a:r>
              <a:rPr lang="en-US" dirty="0">
                <a:solidFill>
                  <a:srgbClr val="FFC000"/>
                </a:solidFill>
              </a:rPr>
              <a:t>The Nuremburg Laws </a:t>
            </a:r>
            <a:r>
              <a:rPr lang="en-US" dirty="0" smtClean="0">
                <a:solidFill>
                  <a:srgbClr val="FFC000"/>
                </a:solidFill>
              </a:rPr>
              <a:t>segregated Jews and prohibited </a:t>
            </a:r>
            <a:r>
              <a:rPr lang="en-US" dirty="0">
                <a:solidFill>
                  <a:srgbClr val="FFC000"/>
                </a:solidFill>
              </a:rPr>
              <a:t> </a:t>
            </a:r>
            <a:r>
              <a:rPr lang="en-US" dirty="0" smtClean="0">
                <a:solidFill>
                  <a:srgbClr val="FFC000"/>
                </a:solidFill>
              </a:rPr>
              <a:t>  </a:t>
            </a:r>
          </a:p>
          <a:p>
            <a:pPr marL="0" indent="0">
              <a:buNone/>
            </a:pPr>
            <a:r>
              <a:rPr lang="en-US" dirty="0">
                <a:solidFill>
                  <a:srgbClr val="FFC000"/>
                </a:solidFill>
              </a:rPr>
              <a:t> </a:t>
            </a:r>
            <a:r>
              <a:rPr lang="en-US" dirty="0" smtClean="0">
                <a:solidFill>
                  <a:srgbClr val="FFC000"/>
                </a:solidFill>
              </a:rPr>
              <a:t>    them from marrying </a:t>
            </a:r>
            <a:r>
              <a:rPr lang="en-US" dirty="0">
                <a:solidFill>
                  <a:srgbClr val="FFC000"/>
                </a:solidFill>
              </a:rPr>
              <a:t>or having children with “pure” </a:t>
            </a:r>
            <a:endParaRPr lang="en-US" dirty="0" smtClean="0">
              <a:solidFill>
                <a:srgbClr val="FFC000"/>
              </a:solidFill>
            </a:endParaRPr>
          </a:p>
          <a:p>
            <a:pPr marL="0" indent="0">
              <a:buNone/>
            </a:pPr>
            <a:r>
              <a:rPr lang="en-US" dirty="0">
                <a:solidFill>
                  <a:srgbClr val="FFC000"/>
                </a:solidFill>
              </a:rPr>
              <a:t> </a:t>
            </a:r>
            <a:r>
              <a:rPr lang="en-US" dirty="0" smtClean="0">
                <a:solidFill>
                  <a:srgbClr val="FFC000"/>
                </a:solidFill>
              </a:rPr>
              <a:t>    Germans</a:t>
            </a:r>
            <a:r>
              <a:rPr lang="en-US" dirty="0">
                <a:solidFill>
                  <a:srgbClr val="FFC000"/>
                </a:solidFill>
              </a:rPr>
              <a:t>.</a:t>
            </a:r>
          </a:p>
          <a:p>
            <a:pPr marL="0" indent="0">
              <a:buNone/>
            </a:pPr>
            <a:endParaRPr lang="en-US" dirty="0"/>
          </a:p>
        </p:txBody>
      </p:sp>
      <p:pic>
        <p:nvPicPr>
          <p:cNvPr id="1026" name="Picture 2" descr="http://www.maggiesnotebook.com/wp-content/uploads/2011/02/Jewish_Children_Stars_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571500"/>
            <a:ext cx="5334000" cy="3088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3210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71"/>
            <a:ext cx="8229600" cy="536972"/>
          </a:xfrm>
        </p:spPr>
        <p:txBody>
          <a:bodyPr>
            <a:normAutofit fontScale="90000"/>
          </a:bodyPr>
          <a:lstStyle/>
          <a:p>
            <a:r>
              <a:rPr lang="en-US" dirty="0" smtClean="0"/>
              <a:t>2.  1933-1938</a:t>
            </a:r>
            <a:endParaRPr lang="en-US" dirty="0"/>
          </a:p>
        </p:txBody>
      </p:sp>
      <p:sp>
        <p:nvSpPr>
          <p:cNvPr id="3" name="Content Placeholder 2"/>
          <p:cNvSpPr>
            <a:spLocks noGrp="1"/>
          </p:cNvSpPr>
          <p:nvPr>
            <p:ph idx="1"/>
          </p:nvPr>
        </p:nvSpPr>
        <p:spPr>
          <a:xfrm>
            <a:off x="4244454" y="811160"/>
            <a:ext cx="4876800" cy="3436990"/>
          </a:xfrm>
        </p:spPr>
        <p:txBody>
          <a:bodyPr>
            <a:normAutofit fontScale="92500" lnSpcReduction="10000"/>
          </a:bodyPr>
          <a:lstStyle/>
          <a:p>
            <a:pPr marL="514350" indent="-514350">
              <a:buAutoNum type="alphaLcPeriod" startAt="2"/>
            </a:pPr>
            <a:r>
              <a:rPr lang="en-US" dirty="0" smtClean="0">
                <a:solidFill>
                  <a:srgbClr val="FFC000"/>
                </a:solidFill>
              </a:rPr>
              <a:t>Gypsies</a:t>
            </a:r>
            <a:r>
              <a:rPr lang="en-US" dirty="0" smtClean="0">
                <a:solidFill>
                  <a:srgbClr val="FFC000"/>
                </a:solidFill>
              </a:rPr>
              <a:t>,  Communists,    </a:t>
            </a:r>
          </a:p>
          <a:p>
            <a:pPr marL="0" indent="0">
              <a:buNone/>
            </a:pPr>
            <a:r>
              <a:rPr lang="en-US" dirty="0">
                <a:solidFill>
                  <a:srgbClr val="FFC000"/>
                </a:solidFill>
              </a:rPr>
              <a:t> </a:t>
            </a:r>
            <a:r>
              <a:rPr lang="en-US" dirty="0" smtClean="0">
                <a:solidFill>
                  <a:srgbClr val="FFC000"/>
                </a:solidFill>
              </a:rPr>
              <a:t>      Criminals, </a:t>
            </a:r>
            <a:r>
              <a:rPr lang="en-US" dirty="0" smtClean="0">
                <a:solidFill>
                  <a:srgbClr val="FFC000"/>
                </a:solidFill>
              </a:rPr>
              <a:t>Homosexuals      </a:t>
            </a:r>
          </a:p>
          <a:p>
            <a:pPr marL="0" indent="0">
              <a:buNone/>
            </a:pPr>
            <a:r>
              <a:rPr lang="en-US" dirty="0" smtClean="0">
                <a:solidFill>
                  <a:srgbClr val="FFC000"/>
                </a:solidFill>
              </a:rPr>
              <a:t>       and the Handicapped     </a:t>
            </a:r>
          </a:p>
          <a:p>
            <a:pPr marL="0" indent="0">
              <a:buNone/>
            </a:pPr>
            <a:r>
              <a:rPr lang="en-US" dirty="0" smtClean="0">
                <a:solidFill>
                  <a:srgbClr val="FFC000"/>
                </a:solidFill>
              </a:rPr>
              <a:t>       </a:t>
            </a:r>
            <a:r>
              <a:rPr lang="en-US" dirty="0" smtClean="0">
                <a:solidFill>
                  <a:srgbClr val="FFC000"/>
                </a:solidFill>
              </a:rPr>
              <a:t>were </a:t>
            </a:r>
            <a:r>
              <a:rPr lang="en-US" dirty="0" smtClean="0">
                <a:solidFill>
                  <a:srgbClr val="FFC000"/>
                </a:solidFill>
              </a:rPr>
              <a:t>also among </a:t>
            </a:r>
            <a:r>
              <a:rPr lang="en-US" dirty="0" smtClean="0">
                <a:solidFill>
                  <a:srgbClr val="FFC000"/>
                </a:solidFill>
              </a:rPr>
              <a:t>the groups</a:t>
            </a:r>
            <a:r>
              <a:rPr lang="en-US" dirty="0" smtClean="0"/>
              <a:t> </a:t>
            </a:r>
            <a:r>
              <a:rPr lang="en-US" dirty="0" smtClean="0"/>
              <a:t>     </a:t>
            </a:r>
          </a:p>
          <a:p>
            <a:pPr marL="0" indent="0">
              <a:buNone/>
            </a:pPr>
            <a:r>
              <a:rPr lang="en-US" dirty="0"/>
              <a:t> </a:t>
            </a:r>
            <a:r>
              <a:rPr lang="en-US" dirty="0" smtClean="0"/>
              <a:t>      </a:t>
            </a:r>
            <a:r>
              <a:rPr lang="en-US" dirty="0" smtClean="0"/>
              <a:t>to be </a:t>
            </a:r>
            <a:r>
              <a:rPr lang="en-US" dirty="0" smtClean="0"/>
              <a:t>segregated but </a:t>
            </a:r>
            <a:r>
              <a:rPr lang="en-US" dirty="0" smtClean="0"/>
              <a:t>   </a:t>
            </a:r>
          </a:p>
          <a:p>
            <a:pPr marL="0" indent="0">
              <a:buNone/>
            </a:pPr>
            <a:r>
              <a:rPr lang="en-US" dirty="0"/>
              <a:t> </a:t>
            </a:r>
            <a:r>
              <a:rPr lang="en-US" dirty="0" smtClean="0"/>
              <a:t>      </a:t>
            </a:r>
            <a:r>
              <a:rPr lang="en-US" dirty="0" smtClean="0"/>
              <a:t>allowed to </a:t>
            </a:r>
            <a:r>
              <a:rPr lang="en-US" dirty="0" smtClean="0"/>
              <a:t>live and work in </a:t>
            </a:r>
            <a:r>
              <a:rPr lang="en-US" dirty="0" smtClean="0"/>
              <a:t>   </a:t>
            </a:r>
          </a:p>
          <a:p>
            <a:pPr marL="0" indent="0">
              <a:buNone/>
            </a:pPr>
            <a:r>
              <a:rPr lang="en-US" dirty="0"/>
              <a:t> </a:t>
            </a:r>
            <a:r>
              <a:rPr lang="en-US" dirty="0" smtClean="0"/>
              <a:t>      </a:t>
            </a:r>
            <a:r>
              <a:rPr lang="en-US" dirty="0" smtClean="0"/>
              <a:t>Germany</a:t>
            </a:r>
            <a:r>
              <a:rPr lang="en-US" dirty="0" smtClean="0"/>
              <a:t>.</a:t>
            </a:r>
          </a:p>
        </p:txBody>
      </p:sp>
      <p:pic>
        <p:nvPicPr>
          <p:cNvPr id="4" name="Picture 4" descr="772F2793"/>
          <p:cNvPicPr>
            <a:picLocks noChangeAspect="1" noChangeArrowheads="1"/>
          </p:cNvPicPr>
          <p:nvPr/>
        </p:nvPicPr>
        <p:blipFill>
          <a:blip r:embed="rId2" cstate="print">
            <a:extLst>
              <a:ext uri="{28A0092B-C50C-407E-A947-70E740481C1C}">
                <a14:useLocalDpi xmlns:a14="http://schemas.microsoft.com/office/drawing/2010/main" val="0"/>
              </a:ext>
            </a:extLst>
          </a:blip>
          <a:srcRect r="8765" b="7138"/>
          <a:stretch>
            <a:fillRect/>
          </a:stretch>
        </p:blipFill>
        <p:spPr bwMode="auto">
          <a:xfrm>
            <a:off x="282054" y="811160"/>
            <a:ext cx="3451746" cy="421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267200" y="4544452"/>
            <a:ext cx="4648200" cy="646331"/>
          </a:xfrm>
          <a:prstGeom prst="rect">
            <a:avLst/>
          </a:prstGeom>
          <a:noFill/>
        </p:spPr>
        <p:txBody>
          <a:bodyPr wrap="square" rtlCol="0">
            <a:spAutoFit/>
          </a:bodyPr>
          <a:lstStyle/>
          <a:p>
            <a:r>
              <a:rPr lang="en-US" dirty="0" smtClean="0"/>
              <a:t>The Nazis forced people to wear an identification badge at all times.</a:t>
            </a:r>
          </a:p>
        </p:txBody>
      </p:sp>
    </p:spTree>
    <p:extLst>
      <p:ext uri="{BB962C8B-B14F-4D97-AF65-F5344CB8AC3E}">
        <p14:creationId xmlns:p14="http://schemas.microsoft.com/office/powerpoint/2010/main" val="20302326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1.bp.blogspot.com/_VoTMOdI9adk/TDEmzfy0xBI/AAAAAAAAIFg/dLlXlTr4N8M/s1600/Auschwitz2.jpg">
            <a:hlinkClick r:id="rId2" action="ppaction://hlinkfile"/>
          </p:cNvPr>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1828801" y="114300"/>
            <a:ext cx="5123815" cy="2846546"/>
          </a:xfrm>
          <a:prstGeom prst="rect">
            <a:avLst/>
          </a:prstGeom>
          <a:noFill/>
          <a:ln>
            <a:noFill/>
          </a:ln>
        </p:spPr>
      </p:pic>
      <p:sp>
        <p:nvSpPr>
          <p:cNvPr id="4" name="Text Box 5"/>
          <p:cNvSpPr txBox="1"/>
          <p:nvPr/>
        </p:nvSpPr>
        <p:spPr>
          <a:xfrm>
            <a:off x="177800" y="2960846"/>
            <a:ext cx="8839200" cy="1714500"/>
          </a:xfrm>
          <a:prstGeom prst="round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457200">
              <a:lnSpc>
                <a:spcPts val="1800"/>
              </a:lnSpc>
              <a:spcBef>
                <a:spcPts val="480"/>
              </a:spcBef>
              <a:spcAft>
                <a:spcPts val="600"/>
              </a:spcAft>
            </a:pPr>
            <a:r>
              <a:rPr lang="en-US" sz="1000" dirty="0">
                <a:effectLst/>
                <a:latin typeface="Arial"/>
                <a:ea typeface="Times New Roman"/>
              </a:rPr>
              <a:t>The way we selected our victims was as follows: we had two doctors on duty at Auschwitz to examine the incoming trains of prisoners. The prisoners would be marched by one of the doctors who would make spot decisions as they walked by. Those who were fit for work were sent into the Camp. Others were sent immediately to be executed. Children were often exterminated, since by reason of their youth they were unable to work. Still another improvement we made was that at other camps the victims almost always knew that they were to be exterminated. At Auschwitz we tried to fool the victims into thinking that they were to be bathed or showered before starting work. Very frequently women would hide their children under their clothes but of course when we found them we would send the children in to be exterminated. We were required to carry out these exterminations in secrecy but of course the foul and nauseating stench from the continuous burning of bodies permeated the entire area and all of the people living in the surrounding communities knew that exterminations were going on at Auschwitz</a:t>
            </a:r>
            <a:r>
              <a:rPr lang="en-US" sz="1000" dirty="0" smtClean="0">
                <a:effectLst/>
                <a:latin typeface="Arial"/>
                <a:ea typeface="Times New Roman"/>
              </a:rPr>
              <a:t>.</a:t>
            </a:r>
            <a:r>
              <a:rPr lang="en-US" sz="1000" dirty="0">
                <a:latin typeface="Times New Roman"/>
                <a:ea typeface="Times New Roman"/>
              </a:rPr>
              <a:t> </a:t>
            </a:r>
            <a:r>
              <a:rPr lang="en-US" sz="1000" dirty="0" smtClean="0">
                <a:latin typeface="Times New Roman"/>
                <a:ea typeface="Times New Roman"/>
              </a:rPr>
              <a:t>      </a:t>
            </a:r>
            <a:r>
              <a:rPr lang="en-US" sz="1000" dirty="0" smtClean="0">
                <a:effectLst/>
                <a:latin typeface="Arial"/>
                <a:ea typeface="Times New Roman"/>
              </a:rPr>
              <a:t>—</a:t>
            </a:r>
            <a:r>
              <a:rPr lang="en-US" sz="1000" dirty="0">
                <a:effectLst/>
                <a:latin typeface="Arial"/>
                <a:ea typeface="Times New Roman"/>
              </a:rPr>
              <a:t> </a:t>
            </a:r>
            <a:r>
              <a:rPr lang="en-US" sz="1000" i="1" dirty="0">
                <a:effectLst/>
                <a:latin typeface="Arial"/>
                <a:ea typeface="Times New Roman"/>
              </a:rPr>
              <a:t>Rudolf </a:t>
            </a:r>
            <a:r>
              <a:rPr lang="en-US" sz="1000" i="1" dirty="0" err="1">
                <a:effectLst/>
                <a:latin typeface="Arial"/>
                <a:ea typeface="Times New Roman"/>
              </a:rPr>
              <a:t>Hoss</a:t>
            </a:r>
            <a:r>
              <a:rPr lang="en-US" sz="1000" i="1" dirty="0">
                <a:effectLst/>
                <a:latin typeface="Arial"/>
                <a:ea typeface="Times New Roman"/>
              </a:rPr>
              <a:t> Auschwitz camp commandant, Nuremberg </a:t>
            </a:r>
            <a:r>
              <a:rPr lang="en-US" sz="1000" i="1" dirty="0" smtClean="0">
                <a:effectLst/>
                <a:latin typeface="Arial"/>
                <a:ea typeface="Times New Roman"/>
              </a:rPr>
              <a:t>						        testimony</a:t>
            </a:r>
            <a:r>
              <a:rPr lang="en-US" sz="1000" i="1" dirty="0">
                <a:solidFill>
                  <a:srgbClr val="000000"/>
                </a:solidFill>
                <a:effectLst/>
                <a:latin typeface="Arial"/>
                <a:ea typeface="Times New Roman"/>
              </a:rPr>
              <a:t>.</a:t>
            </a:r>
            <a:endParaRPr lang="en-US" sz="1000" dirty="0">
              <a:effectLst/>
              <a:latin typeface="Times New Roman"/>
              <a:ea typeface="Times New Roman"/>
            </a:endParaRPr>
          </a:p>
        </p:txBody>
      </p:sp>
    </p:spTree>
    <p:extLst>
      <p:ext uri="{BB962C8B-B14F-4D97-AF65-F5344CB8AC3E}">
        <p14:creationId xmlns:p14="http://schemas.microsoft.com/office/powerpoint/2010/main" val="3060993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818</TotalTime>
  <Words>559</Words>
  <Application>Microsoft Office PowerPoint</Application>
  <PresentationFormat>On-screen Show (16:9)</PresentationFormat>
  <Paragraphs>59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Metro</vt:lpstr>
      <vt:lpstr>PowerPoint Presentation</vt:lpstr>
      <vt:lpstr>Due Dates</vt:lpstr>
      <vt:lpstr>The Holocaust</vt:lpstr>
      <vt:lpstr>1.  History</vt:lpstr>
      <vt:lpstr>1.  History</vt:lpstr>
      <vt:lpstr>PowerPoint Presentation</vt:lpstr>
      <vt:lpstr>2.  1933-1938</vt:lpstr>
      <vt:lpstr>2.  1933-1938</vt:lpstr>
      <vt:lpstr>PowerPoint Presentation</vt:lpstr>
      <vt:lpstr>3.  Ghettos</vt:lpstr>
      <vt:lpstr>3.  Ghettos</vt:lpstr>
      <vt:lpstr>3.  Ghettos</vt:lpstr>
      <vt:lpstr>4.  Concentration Camps</vt:lpstr>
      <vt:lpstr>PowerPoint Presentation</vt:lpstr>
      <vt:lpstr>4.  Concentration Camps</vt:lpstr>
      <vt:lpstr>4.  Concentration Camps</vt:lpstr>
      <vt:lpstr>PowerPoint Presentation</vt:lpstr>
      <vt:lpstr>PowerPoint Presentation</vt:lpstr>
      <vt:lpstr>PowerPoint Presentation</vt:lpstr>
      <vt:lpstr>PowerPoint Presentation</vt:lpstr>
      <vt:lpstr>PowerPoint Presentation</vt:lpstr>
      <vt:lpstr>PowerPoint Presentation</vt:lpstr>
      <vt:lpstr>4.  Concentration Camps</vt:lpstr>
      <vt:lpstr>5.  Liberation</vt:lpstr>
      <vt:lpstr>5.  Liberation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Holocaust</dc:title>
  <dc:creator>Windows User</dc:creator>
  <cp:lastModifiedBy>Windows User</cp:lastModifiedBy>
  <cp:revision>28</cp:revision>
  <dcterms:created xsi:type="dcterms:W3CDTF">2014-04-03T18:08:33Z</dcterms:created>
  <dcterms:modified xsi:type="dcterms:W3CDTF">2015-04-28T17:30:21Z</dcterms:modified>
</cp:coreProperties>
</file>